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274" r:id="rId3"/>
    <p:sldId id="469" r:id="rId4"/>
    <p:sldId id="276" r:id="rId5"/>
    <p:sldId id="457" r:id="rId6"/>
    <p:sldId id="458" r:id="rId7"/>
    <p:sldId id="474" r:id="rId8"/>
    <p:sldId id="476" r:id="rId9"/>
    <p:sldId id="477" r:id="rId10"/>
    <p:sldId id="460" r:id="rId11"/>
    <p:sldId id="461" r:id="rId12"/>
    <p:sldId id="462" r:id="rId13"/>
    <p:sldId id="452" r:id="rId14"/>
    <p:sldId id="453" r:id="rId15"/>
    <p:sldId id="454" r:id="rId16"/>
    <p:sldId id="455" r:id="rId17"/>
    <p:sldId id="456" r:id="rId18"/>
    <p:sldId id="468" r:id="rId19"/>
    <p:sldId id="425" r:id="rId20"/>
    <p:sldId id="426" r:id="rId21"/>
    <p:sldId id="427" r:id="rId22"/>
    <p:sldId id="428" r:id="rId23"/>
    <p:sldId id="432" r:id="rId24"/>
    <p:sldId id="434" r:id="rId25"/>
    <p:sldId id="435" r:id="rId26"/>
    <p:sldId id="437" r:id="rId27"/>
    <p:sldId id="436" r:id="rId28"/>
    <p:sldId id="438" r:id="rId29"/>
    <p:sldId id="439" r:id="rId30"/>
    <p:sldId id="440" r:id="rId31"/>
    <p:sldId id="441" r:id="rId32"/>
    <p:sldId id="442" r:id="rId33"/>
    <p:sldId id="443" r:id="rId34"/>
    <p:sldId id="444" r:id="rId35"/>
    <p:sldId id="445" r:id="rId36"/>
    <p:sldId id="446" r:id="rId37"/>
    <p:sldId id="447" r:id="rId38"/>
    <p:sldId id="449" r:id="rId39"/>
    <p:sldId id="448" r:id="rId40"/>
    <p:sldId id="471" r:id="rId41"/>
    <p:sldId id="472" r:id="rId42"/>
    <p:sldId id="451" r:id="rId43"/>
    <p:sldId id="419" r:id="rId44"/>
    <p:sldId id="420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DFF14E-3B85-46F8-B00F-C5D96463AEE5}">
          <p14:sldIdLst>
            <p14:sldId id="274"/>
            <p14:sldId id="469"/>
            <p14:sldId id="276"/>
          </p14:sldIdLst>
        </p14:section>
        <p14:section name="Distributed Apps, WS and SOA" id="{0785A9EB-0B00-4923-BA5E-C8EA70F12C25}">
          <p14:sldIdLst>
            <p14:sldId id="457"/>
            <p14:sldId id="458"/>
            <p14:sldId id="474"/>
            <p14:sldId id="476"/>
            <p14:sldId id="477"/>
            <p14:sldId id="460"/>
            <p14:sldId id="461"/>
            <p14:sldId id="462"/>
          </p14:sldIdLst>
        </p14:section>
        <p14:section name="RESTful Web Services" id="{BE976CE8-0C5A-4C21-9C2E-CEAE4E091DEE}">
          <p14:sldIdLst>
            <p14:sldId id="452"/>
            <p14:sldId id="453"/>
            <p14:sldId id="454"/>
            <p14:sldId id="455"/>
            <p14:sldId id="456"/>
            <p14:sldId id="468"/>
          </p14:sldIdLst>
        </p14:section>
        <p14:section name="ASP.NET Web API" id="{F11CDF58-A9B2-4431-A70C-3DD409C26E40}">
          <p14:sldIdLst>
            <p14:sldId id="425"/>
            <p14:sldId id="426"/>
            <p14:sldId id="427"/>
            <p14:sldId id="428"/>
            <p14:sldId id="432"/>
            <p14:sldId id="434"/>
            <p14:sldId id="435"/>
            <p14:sldId id="437"/>
            <p14:sldId id="436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  <p14:section name="Consuming services" id="{637E6595-B5CF-48E1-BE00-EA534B24E239}">
          <p14:sldIdLst>
            <p14:sldId id="445"/>
            <p14:sldId id="446"/>
            <p14:sldId id="447"/>
            <p14:sldId id="449"/>
            <p14:sldId id="448"/>
          </p14:sldIdLst>
        </p14:section>
        <p14:section name="Developer Tools" id="{442A5476-CF2B-454F-AA29-EEBD3E52A971}">
          <p14:sldIdLst>
            <p14:sldId id="471"/>
            <p14:sldId id="472"/>
          </p14:sldIdLst>
        </p14:section>
        <p14:section name="Questions" id="{CF34CDD7-C542-42ED-8598-4199BCC322DD}">
          <p14:sldIdLst>
            <p14:sldId id="451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94533" autoAdjust="0"/>
  </p:normalViewPr>
  <p:slideViewPr>
    <p:cSldViewPr>
      <p:cViewPr varScale="1">
        <p:scale>
          <a:sx n="86" d="100"/>
          <a:sy n="86" d="100"/>
        </p:scale>
        <p:origin x="102" y="22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02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04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093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47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F70FC4D-1C6E-4A94-924B-5BFEDC886B75}" type="datetime1">
              <a:rPr lang="en-US"/>
              <a:pPr/>
              <a:t>5/28/2015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21927D-CA22-46D3-AC71-D8DFF7ADA3ED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133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00404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6F44A25-9777-40B9-9C4B-40B5060652B4}" type="datetime1">
              <a:rPr lang="en-US"/>
              <a:pPr/>
              <a:t>5/28/2015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B6A6ED-1672-4825-974C-A2FCCE02E138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1183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3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39534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B4927D0-65A8-4373-AAAE-444F16813071}" type="datetime1">
              <a:rPr lang="en-US"/>
              <a:pPr/>
              <a:t>5/28/2015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17E63F-D718-4910-8FA0-B9BE248379AD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1185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5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1379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15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56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67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04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Representational_State_Transfe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myservice.com/api/Books/3" TargetMode="External"/><Relationship Id="rId2" Type="http://schemas.openxmlformats.org/officeDocument/2006/relationships/hyperlink" Target="http://myservice.com/api/Book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myservice.com/api/Books/3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vgeorgiev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owin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p.net/web-api/overview/web-api-routing-and-actions/attribute-routing-in-web-api-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odata.org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osts?$top=2&amp;$skip=2" TargetMode="External"/><Relationship Id="rId2" Type="http://schemas.openxmlformats.org/officeDocument/2006/relationships/hyperlink" Target="http://www.asp.net/web-api/overview/odata-support-in-aspnet-web-api/supporting-odata-query-option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58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54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53.png"/><Relationship Id="rId19" Type="http://schemas.openxmlformats.org/officeDocument/2006/relationships/hyperlink" Target="https://softuni.bg/courses/web-services-and-cloud/" TargetMode="External"/><Relationship Id="rId4" Type="http://schemas.openxmlformats.org/officeDocument/2006/relationships/image" Target="../media/image50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87" TargetMode="Externa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494212" y="1828800"/>
            <a:ext cx="6925141" cy="1524000"/>
          </a:xfrm>
        </p:spPr>
        <p:txBody>
          <a:bodyPr>
            <a:normAutofit/>
          </a:bodyPr>
          <a:lstStyle/>
          <a:p>
            <a:r>
              <a:rPr lang="en-GB" dirty="0" smtClean="0"/>
              <a:t>RESTful Services with ASP.NET Web API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Vladimir Georgiev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75216"/>
            <a:ext cx="3187614" cy="815984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 &amp;</a:t>
            </a:r>
          </a:p>
          <a:p>
            <a:r>
              <a:rPr lang="en-US" dirty="0" smtClean="0"/>
              <a:t>Software Developer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 dirty="0" smtClean="0"/>
              <a:t>http://VGeorgiev.org/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54863" y="3916034"/>
            <a:ext cx="4664490" cy="20574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Picture 4" descr="http://www.itplussoft.com/images/DeskApps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391751"/>
            <a:ext cx="1804737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1" y="3086481"/>
            <a:ext cx="2309563" cy="28869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212258"/>
            <a:ext cx="2209800" cy="14695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336" y="391751"/>
            <a:ext cx="1290024" cy="12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What is </a:t>
            </a:r>
            <a:r>
              <a:rPr lang="en-US" sz="3700" dirty="0" smtClean="0"/>
              <a:t>Service-Oriented Architecture (SOA)?</a:t>
            </a:r>
            <a:endParaRPr lang="en-US" sz="3700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SOA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/>
              <a:t>ervice-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 smtClean="0"/>
              <a:t>riented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/>
              <a:t>rchitecture) is an architectural concept </a:t>
            </a:r>
            <a:r>
              <a:rPr lang="en-US" dirty="0"/>
              <a:t>for development of software systems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Using reusable building blocks (components) called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services</a:t>
            </a:r>
            <a:r>
              <a:rPr lang="en-US" dirty="0" smtClean="0"/>
              <a:t>"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SOA == decouple the monolithic software to reusable services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536" y="3740151"/>
            <a:ext cx="46005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0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SOA Services</a:t>
            </a:r>
          </a:p>
        </p:txBody>
      </p:sp>
      <p:sp>
        <p:nvSpPr>
          <p:cNvPr id="536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Autonomous</a:t>
            </a:r>
          </a:p>
          <a:p>
            <a:r>
              <a:rPr lang="en-US" dirty="0" smtClean="0"/>
              <a:t>Stateless</a:t>
            </a:r>
            <a:endParaRPr lang="en-US" dirty="0"/>
          </a:p>
          <a:p>
            <a:r>
              <a:rPr lang="en-US" dirty="0" smtClean="0"/>
              <a:t>Request-response model</a:t>
            </a:r>
          </a:p>
          <a:p>
            <a:r>
              <a:rPr lang="en-US" dirty="0"/>
              <a:t>Communication through standard </a:t>
            </a:r>
            <a:r>
              <a:rPr lang="en-US" dirty="0" smtClean="0"/>
              <a:t>protocols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HTTP, FTP, SMTP, RPC, MSMQ, ...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JSON, XML, SOAP, RSS, WS-*, </a:t>
            </a:r>
            <a:r>
              <a:rPr lang="en-US" dirty="0" smtClean="0"/>
              <a:t>...</a:t>
            </a:r>
          </a:p>
          <a:p>
            <a:r>
              <a:rPr lang="en-US" dirty="0"/>
              <a:t>Platform independent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GB" dirty="0"/>
              <a:t>Examples: Google, Amazon, Facebook, Twitter, Parse.com</a:t>
            </a:r>
            <a:r>
              <a:rPr lang="en-GB" dirty="0" smtClean="0"/>
              <a:t>…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1151121"/>
            <a:ext cx="4740600" cy="205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3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18200"/>
            <a:ext cx="8938472" cy="820600"/>
          </a:xfrm>
        </p:spPr>
        <p:txBody>
          <a:bodyPr/>
          <a:lstStyle/>
          <a:p>
            <a:r>
              <a:rPr lang="en-US" dirty="0" smtClean="0"/>
              <a:t>RESTful Web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754968"/>
            <a:ext cx="9806728" cy="688256"/>
          </a:xfrm>
        </p:spPr>
        <p:txBody>
          <a:bodyPr/>
          <a:lstStyle/>
          <a:p>
            <a:r>
              <a:rPr lang="en-US" dirty="0" smtClean="0"/>
              <a:t>Lightweight Architecture for Web Services</a:t>
            </a:r>
            <a:endParaRPr lang="en-US" dirty="0"/>
          </a:p>
        </p:txBody>
      </p:sp>
      <p:pic>
        <p:nvPicPr>
          <p:cNvPr id="6" name="Picture 4" descr="http://ragavanr.files.wordpress.com/2011/02/rest-web-servic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8084" y="866178"/>
            <a:ext cx="5234728" cy="360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90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3352800"/>
            <a:ext cx="11804822" cy="3276600"/>
          </a:xfrm>
        </p:spPr>
        <p:txBody>
          <a:bodyPr>
            <a:noAutofit/>
          </a:bodyPr>
          <a:lstStyle/>
          <a:p>
            <a:r>
              <a:rPr lang="en-GB" dirty="0" smtClean="0"/>
              <a:t>Application state and functionality are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GB" dirty="0" smtClean="0"/>
              <a:t>Every </a:t>
            </a:r>
            <a:r>
              <a:rPr lang="en-GB" dirty="0"/>
              <a:t>resource </a:t>
            </a:r>
            <a:r>
              <a:rPr lang="en-GB" dirty="0" smtClean="0"/>
              <a:t>is associated with </a:t>
            </a:r>
            <a:r>
              <a:rPr lang="en-GB" dirty="0"/>
              <a:t>unique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URI</a:t>
            </a:r>
          </a:p>
          <a:p>
            <a:pPr lvl="1"/>
            <a:r>
              <a:rPr lang="en-GB" dirty="0" smtClean="0"/>
              <a:t>Each resource supports standard operations (CRUD)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dirty="0" smtClean="0"/>
              <a:t>This natively maps to the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 smtClean="0"/>
              <a:t> protocol</a:t>
            </a:r>
          </a:p>
          <a:p>
            <a:pPr lvl="1"/>
            <a:r>
              <a:rPr lang="en-GB" dirty="0" smtClean="0"/>
              <a:t>HTTP methods: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PATCH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OPTIONS</a:t>
            </a:r>
            <a:r>
              <a:rPr lang="en-GB" dirty="0" smtClean="0"/>
              <a:t>, …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REST?</a:t>
            </a:r>
            <a:endParaRPr lang="en-US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528636" y="1189875"/>
            <a:ext cx="1112837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200" dirty="0" smtClean="0">
                <a:solidFill>
                  <a:srgbClr val="FBEEDC"/>
                </a:solidFill>
                <a:latin typeface="+mj-lt"/>
              </a:rPr>
              <a:t>"Representational </a:t>
            </a:r>
            <a:r>
              <a:rPr lang="en-US" sz="3200" dirty="0">
                <a:solidFill>
                  <a:srgbClr val="FBEEDC"/>
                </a:solidFill>
                <a:latin typeface="+mj-lt"/>
              </a:rPr>
              <a:t>State Transfer (REST) is a software architecture style consisting of guidelines and best practices for creating scalable </a:t>
            </a:r>
            <a:r>
              <a:rPr lang="en-US" sz="3200" dirty="0" smtClean="0">
                <a:solidFill>
                  <a:srgbClr val="FBEEDC"/>
                </a:solidFill>
                <a:latin typeface="+mj-lt"/>
              </a:rPr>
              <a:t>Web </a:t>
            </a:r>
            <a:r>
              <a:rPr lang="en-US" sz="3200" dirty="0">
                <a:solidFill>
                  <a:srgbClr val="FBEEDC"/>
                </a:solidFill>
                <a:latin typeface="+mj-lt"/>
              </a:rPr>
              <a:t>services</a:t>
            </a:r>
            <a:r>
              <a:rPr lang="en-US" sz="3200" dirty="0" smtClean="0">
                <a:solidFill>
                  <a:srgbClr val="FBEEDC"/>
                </a:solidFill>
                <a:latin typeface="+mj-lt"/>
              </a:rPr>
              <a:t>."</a:t>
            </a:r>
            <a:endParaRPr lang="en-US" sz="3200" dirty="0">
              <a:solidFill>
                <a:srgbClr val="FBEEDC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46612" y="2667000"/>
            <a:ext cx="693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hlinkClick r:id="rId2"/>
              </a:rPr>
              <a:t>http://en.wikipedia.org/wiki/Representational_State_Transfer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3728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CRUD Operations in REST APIs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253704"/>
            <a:ext cx="8686232" cy="514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One URI </a:t>
            </a:r>
            <a:r>
              <a:rPr lang="en-US" dirty="0" smtClean="0"/>
              <a:t>per resource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ultiple operations per URI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Get </a:t>
            </a:r>
            <a:r>
              <a:rPr lang="en-US" dirty="0" smtClean="0"/>
              <a:t>all resources / single resource by ID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GET </a:t>
            </a:r>
            <a:r>
              <a:rPr lang="en-US" dirty="0">
                <a:hlinkClick r:id="rId2"/>
              </a:rPr>
              <a:t>http://myservice.com/api/Books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GET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myservice.com/api/Books/3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/>
              <a:t>a new </a:t>
            </a:r>
            <a:r>
              <a:rPr lang="en-US" dirty="0" smtClean="0"/>
              <a:t>resource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POST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myservice.com/api/Books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Modify (update) a</a:t>
            </a:r>
            <a:r>
              <a:rPr lang="bg-BG" dirty="0" smtClean="0"/>
              <a:t> </a:t>
            </a:r>
            <a:r>
              <a:rPr lang="en-US" dirty="0" smtClean="0"/>
              <a:t>resource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PUT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myservice.com/api/Books/3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Web Services and HTTP Methods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587479"/>
            <a:ext cx="4026666" cy="43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1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Delete </a:t>
            </a:r>
            <a:r>
              <a:rPr lang="en-US" dirty="0"/>
              <a:t>(remove) a</a:t>
            </a:r>
            <a:r>
              <a:rPr lang="bg-BG" dirty="0"/>
              <a:t> </a:t>
            </a:r>
            <a:r>
              <a:rPr lang="en-US" dirty="0"/>
              <a:t>resource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DELETE </a:t>
            </a:r>
            <a:r>
              <a:rPr lang="en-US" dirty="0">
                <a:hlinkClick r:id="rId2"/>
              </a:rPr>
              <a:t>http://myservice.com/api/Books/3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Update a resource partially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PATCH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myservice.com/api/Books/3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Retrieve resource meta-data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HEAD </a:t>
            </a:r>
            <a:r>
              <a:rPr lang="en-US" dirty="0">
                <a:hlinkClick r:id="rId2"/>
              </a:rPr>
              <a:t>http://myservice.com/api/Books/3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Inspect resource (typically used in AJAX to request permissions)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OPTIONS </a:t>
            </a:r>
            <a:r>
              <a:rPr lang="en-US" dirty="0">
                <a:hlinkClick r:id="rId2"/>
              </a:rPr>
              <a:t>http://myservice.com/api/Books/3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 and HTTP </a:t>
            </a:r>
            <a:r>
              <a:rPr lang="en-US" dirty="0" smtClean="0"/>
              <a:t>Methods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6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RESTful API – Example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31812" y="1371600"/>
            <a:ext cx="2478024" cy="4984219"/>
          </a:xfrm>
          <a:prstGeom prst="roundRect">
            <a:avLst>
              <a:gd name="adj" fmla="val 62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Server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62698" y="2012419"/>
            <a:ext cx="2016252" cy="1540383"/>
          </a:xfrm>
          <a:prstGeom prst="roundRect">
            <a:avLst>
              <a:gd name="adj" fmla="val 1701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82740" y="2506958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82740" y="2987018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62698" y="3935707"/>
            <a:ext cx="2016252" cy="2039112"/>
          </a:xfrm>
          <a:prstGeom prst="roundRect">
            <a:avLst>
              <a:gd name="adj" fmla="val 1701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Operations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82740" y="4525631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82740" y="5005691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 User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82740" y="5501617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 User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732212" y="1425799"/>
            <a:ext cx="7924800" cy="2469439"/>
          </a:xfrm>
          <a:prstGeom prst="roundRect">
            <a:avLst>
              <a:gd name="adj" fmla="val 62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Web Client (JavaScript and jQuery)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037011" y="2055472"/>
            <a:ext cx="7297093" cy="385690"/>
          </a:xfrm>
          <a:prstGeom prst="roundRect">
            <a:avLst>
              <a:gd name="adj" fmla="val 84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$.post("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api/register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credentials, 'json');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037011" y="2665072"/>
            <a:ext cx="7297093" cy="373570"/>
          </a:xfrm>
          <a:prstGeom prst="roundRect">
            <a:avLst>
              <a:gd name="adj" fmla="val 84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$.post("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api/login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credentials, 'json');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037011" y="3203235"/>
            <a:ext cx="7297093" cy="425767"/>
          </a:xfrm>
          <a:prstGeom prst="roundRect">
            <a:avLst>
              <a:gd name="adj" fmla="val 84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$.getJSON("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api/users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732212" y="4163936"/>
            <a:ext cx="7924800" cy="2191883"/>
          </a:xfrm>
          <a:prstGeom prst="roundRect">
            <a:avLst>
              <a:gd name="adj" fmla="val 62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Desktop / Mobile Client (C# / Java / PHP)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037011" y="4876800"/>
            <a:ext cx="7297093" cy="1148867"/>
          </a:xfrm>
          <a:prstGeom prst="roundRect">
            <a:avLst>
              <a:gd name="adj" fmla="val 84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request = HttpRequest.create("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api/users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= request.getResponse();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Parse the response to C# objects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2" name="Elbow Connector 41"/>
          <p:cNvCxnSpPr>
            <a:stCxn id="27" idx="1"/>
            <a:endCxn id="6" idx="3"/>
          </p:cNvCxnSpPr>
          <p:nvPr/>
        </p:nvCxnSpPr>
        <p:spPr>
          <a:xfrm rot="10800000" flipV="1">
            <a:off x="2522917" y="2248317"/>
            <a:ext cx="1514095" cy="419042"/>
          </a:xfrm>
          <a:prstGeom prst="bentConnector3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43" name="Elbow Connector 42"/>
          <p:cNvCxnSpPr>
            <a:stCxn id="34" idx="1"/>
            <a:endCxn id="7" idx="3"/>
          </p:cNvCxnSpPr>
          <p:nvPr/>
        </p:nvCxnSpPr>
        <p:spPr>
          <a:xfrm rot="10800000" flipV="1">
            <a:off x="2522917" y="2851857"/>
            <a:ext cx="1514095" cy="295562"/>
          </a:xfrm>
          <a:prstGeom prst="bentConnector3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47" name="Elbow Connector 46"/>
          <p:cNvCxnSpPr>
            <a:stCxn id="35" idx="1"/>
            <a:endCxn id="11" idx="3"/>
          </p:cNvCxnSpPr>
          <p:nvPr/>
        </p:nvCxnSpPr>
        <p:spPr>
          <a:xfrm rot="10800000" flipV="1">
            <a:off x="2522917" y="3416118"/>
            <a:ext cx="1514095" cy="1269913"/>
          </a:xfrm>
          <a:prstGeom prst="bentConnector3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51" name="Elbow Connector 50"/>
          <p:cNvCxnSpPr>
            <a:stCxn id="38" idx="1"/>
            <a:endCxn id="12" idx="3"/>
          </p:cNvCxnSpPr>
          <p:nvPr/>
        </p:nvCxnSpPr>
        <p:spPr>
          <a:xfrm rot="10800000">
            <a:off x="2522917" y="5166092"/>
            <a:ext cx="1514095" cy="285142"/>
          </a:xfrm>
          <a:prstGeom prst="bentConnector3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4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What is ASP.NET Web API?</a:t>
            </a:r>
            <a:endParaRPr lang="en-US" dirty="0"/>
          </a:p>
        </p:txBody>
      </p:sp>
      <p:pic>
        <p:nvPicPr>
          <p:cNvPr id="3074" name="Picture 2" descr="http://stebet.net/wp-content/uploads/2013/06/asp.net-logo-400x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484" y="1129440"/>
            <a:ext cx="4929928" cy="3697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72322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ASP.NET Web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API </a:t>
            </a:r>
            <a:r>
              <a:rPr lang="en-US" dirty="0" smtClean="0"/>
              <a:t>== platform </a:t>
            </a:r>
            <a:r>
              <a:rPr lang="en-US" dirty="0"/>
              <a:t>for building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RESTful </a:t>
            </a:r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Running over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.NET </a:t>
            </a:r>
            <a:r>
              <a:rPr lang="en-US" dirty="0" smtClean="0"/>
              <a:t>Framework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</a:t>
            </a:r>
            <a:r>
              <a:rPr lang="en-US" dirty="0" smtClean="0"/>
              <a:t> development stack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Web API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339" y="3429000"/>
            <a:ext cx="6298970" cy="2778333"/>
          </a:xfrm>
          <a:prstGeom prst="roundRect">
            <a:avLst>
              <a:gd name="adj" fmla="val 428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4541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875799" cy="54260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Microsoft Certified Professional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Engineer and Technical Trainer @ </a:t>
            </a:r>
            <a:r>
              <a:rPr lang="en-US" dirty="0"/>
              <a:t>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Telerik Software Academy (2013)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Technical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Computer and Software Engineering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Web </a:t>
            </a:r>
            <a:r>
              <a:rPr lang="en-US" dirty="0" smtClean="0"/>
              <a:t>site &amp; blog: </a:t>
            </a:r>
            <a:r>
              <a:rPr lang="en-US" dirty="0" smtClean="0">
                <a:hlinkClick r:id="rId2"/>
              </a:rPr>
              <a:t>www.VGeorgiev.org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Twitter: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@VGeorgiew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1914866"/>
            <a:ext cx="2500200" cy="336411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80471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Web API</a:t>
            </a:r>
            <a:endParaRPr lang="en-US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2055812" y="1929765"/>
            <a:ext cx="1295400" cy="1447800"/>
          </a:xfrm>
          <a:prstGeom prst="flowChartMagneticDisk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storage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03412" y="3307080"/>
            <a:ext cx="1676400" cy="8382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Layer (EF)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00992" y="3174681"/>
            <a:ext cx="1805940" cy="110299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Web API</a:t>
            </a:r>
          </a:p>
        </p:txBody>
      </p:sp>
      <p:sp>
        <p:nvSpPr>
          <p:cNvPr id="12" name="Cloud 11"/>
          <p:cNvSpPr/>
          <p:nvPr/>
        </p:nvSpPr>
        <p:spPr>
          <a:xfrm>
            <a:off x="6954995" y="4299585"/>
            <a:ext cx="2636520" cy="171259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HTTP</a:t>
            </a:r>
            <a:r>
              <a:rPr lang="en-US" dirty="0"/>
              <a:t> PUT, POST, DELETE</a:t>
            </a:r>
          </a:p>
        </p:txBody>
      </p:sp>
      <p:sp>
        <p:nvSpPr>
          <p:cNvPr id="9" name="Left Arrow 8"/>
          <p:cNvSpPr/>
          <p:nvPr/>
        </p:nvSpPr>
        <p:spPr>
          <a:xfrm>
            <a:off x="7267892" y="3846194"/>
            <a:ext cx="1188720" cy="64960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  <p:sp>
        <p:nvSpPr>
          <p:cNvPr id="14" name="Cloud 13"/>
          <p:cNvSpPr/>
          <p:nvPr/>
        </p:nvSpPr>
        <p:spPr>
          <a:xfrm>
            <a:off x="7275512" y="2005016"/>
            <a:ext cx="1740218" cy="128587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HTTP</a:t>
            </a:r>
            <a:r>
              <a:rPr lang="en-US" dirty="0"/>
              <a:t> GET</a:t>
            </a:r>
          </a:p>
        </p:txBody>
      </p:sp>
      <p:pic>
        <p:nvPicPr>
          <p:cNvPr id="1026" name="Picture 2" descr="http://www.techny.com/wp-content/uploads/2011/04/choosing-web-browsers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3" y="2913697"/>
            <a:ext cx="1624965" cy="16249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7313612" y="2971800"/>
            <a:ext cx="1188720" cy="7277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  <p:sp>
        <p:nvSpPr>
          <p:cNvPr id="13" name="Left-Right Arrow 12"/>
          <p:cNvSpPr/>
          <p:nvPr/>
        </p:nvSpPr>
        <p:spPr>
          <a:xfrm>
            <a:off x="3656012" y="3348987"/>
            <a:ext cx="1676400" cy="754382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</a:t>
            </a:r>
          </a:p>
        </p:txBody>
      </p:sp>
      <p:pic>
        <p:nvPicPr>
          <p:cNvPr id="15" name="Picture 14" descr="http://3.bp.blogspot.com/-mwGxXRGOERs/TcPvmPptwuI/AAAAAAAAAZQ/PuTzBJF5TVc/s200/touch+mobile+phone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251" y="5155882"/>
            <a:ext cx="1624965" cy="14624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itplussoft.com/images/DeskApps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534" y="848645"/>
            <a:ext cx="2418398" cy="153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Up-Down Arrow 7"/>
          <p:cNvSpPr/>
          <p:nvPr/>
        </p:nvSpPr>
        <p:spPr>
          <a:xfrm>
            <a:off x="5865813" y="2065741"/>
            <a:ext cx="861060" cy="133967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</a:t>
            </a:r>
          </a:p>
        </p:txBody>
      </p:sp>
      <p:sp>
        <p:nvSpPr>
          <p:cNvPr id="19" name="Up-Down Arrow 18"/>
          <p:cNvSpPr/>
          <p:nvPr/>
        </p:nvSpPr>
        <p:spPr>
          <a:xfrm>
            <a:off x="5713412" y="4103370"/>
            <a:ext cx="838200" cy="133967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5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9" grpId="0" animBg="1"/>
      <p:bldP spid="14" grpId="0" animBg="1"/>
      <p:bldP spid="10" grpId="0" animBg="1"/>
      <p:bldP spid="13" grpId="0" animBg="1"/>
      <p:bldP spid="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use framework, very powerful</a:t>
            </a:r>
          </a:p>
          <a:p>
            <a:r>
              <a:rPr lang="en-US" dirty="0" smtClean="0"/>
              <a:t>Modern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programming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Content negotiation</a:t>
            </a:r>
          </a:p>
          <a:p>
            <a:pPr lvl="1"/>
            <a:r>
              <a:rPr lang="en-US" dirty="0" smtClean="0"/>
              <a:t>JSON, XML, Custom formats…</a:t>
            </a:r>
          </a:p>
          <a:p>
            <a:r>
              <a:rPr lang="en-US" dirty="0" smtClean="0"/>
              <a:t>Query </a:t>
            </a:r>
            <a:r>
              <a:rPr lang="en-US" dirty="0"/>
              <a:t>composition</a:t>
            </a:r>
          </a:p>
          <a:p>
            <a:pPr lvl="1"/>
            <a:r>
              <a:rPr lang="en-US" dirty="0" smtClean="0"/>
              <a:t>Support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OData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URL </a:t>
            </a:r>
            <a:r>
              <a:rPr lang="en-US" dirty="0" smtClean="0"/>
              <a:t>over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IQueryable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&lt;T&gt;</a:t>
            </a:r>
          </a:p>
          <a:p>
            <a:r>
              <a:rPr lang="en-US" dirty="0"/>
              <a:t>Model binding and validation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Routes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(mapping between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code)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Filters, Testability,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IoC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, Flexible hosting…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Features</a:t>
            </a:r>
            <a:endParaRPr lang="en-US" dirty="0"/>
          </a:p>
        </p:txBody>
      </p:sp>
      <p:pic>
        <p:nvPicPr>
          <p:cNvPr id="5" name="Picture 2" descr="http://rogueagile.com/wp-content/uploads/2012/06/061412_1846_TechEd2012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1151118"/>
            <a:ext cx="5153011" cy="28056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58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Attribute routing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OData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improvements: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$select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$expand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$batch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endParaRPr lang="en-US" dirty="0" smtClean="0"/>
          </a:p>
          <a:p>
            <a:r>
              <a:rPr lang="en-US" dirty="0" smtClean="0"/>
              <a:t>Request batching</a:t>
            </a:r>
          </a:p>
          <a:p>
            <a:r>
              <a:rPr lang="en-US" dirty="0" smtClean="0"/>
              <a:t>Portable </a:t>
            </a:r>
            <a:r>
              <a:rPr lang="en-US" dirty="0"/>
              <a:t>ASP.NET Web API Client</a:t>
            </a:r>
          </a:p>
          <a:p>
            <a:r>
              <a:rPr lang="en-US" dirty="0"/>
              <a:t>Improved testability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CORS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Cross-origin resource </a:t>
            </a:r>
            <a:r>
              <a:rPr lang="en-US" dirty="0" smtClean="0"/>
              <a:t>sharing)</a:t>
            </a:r>
            <a:endParaRPr lang="en-US" dirty="0"/>
          </a:p>
          <a:p>
            <a:r>
              <a:rPr lang="en-US" dirty="0"/>
              <a:t>Authentication filters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OWIN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support and integration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owin.org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Web API 2</a:t>
            </a:r>
          </a:p>
        </p:txBody>
      </p:sp>
    </p:spTree>
    <p:extLst>
      <p:ext uri="{BB962C8B-B14F-4D97-AF65-F5344CB8AC3E}">
        <p14:creationId xmlns:p14="http://schemas.microsoft.com/office/powerpoint/2010/main" val="19270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3484" y="4086479"/>
            <a:ext cx="10263928" cy="1568497"/>
          </a:xfrm>
        </p:spPr>
        <p:txBody>
          <a:bodyPr/>
          <a:lstStyle/>
          <a:p>
            <a:r>
              <a:rPr lang="en-US" dirty="0" smtClean="0"/>
              <a:t>Creating ASP.NET Web API Project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631084" y="5636344"/>
            <a:ext cx="10568728" cy="719034"/>
          </a:xfrm>
        </p:spPr>
        <p:txBody>
          <a:bodyPr/>
          <a:lstStyle/>
          <a:p>
            <a:r>
              <a:rPr lang="en-US" dirty="0" smtClean="0"/>
              <a:t>Default ASP.NET Web API Project Template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1" y="914400"/>
            <a:ext cx="3839034" cy="3542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491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/>
              <a:t>Web API Controllers</a:t>
            </a:r>
            <a:endParaRPr lang="en-US" dirty="0"/>
          </a:p>
        </p:txBody>
      </p:sp>
      <p:pic>
        <p:nvPicPr>
          <p:cNvPr id="3074" name="Picture 2" descr="http://www.wagonbutterworth.com/projects/xbox_controller/xbc-c-controll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883" y="1447800"/>
            <a:ext cx="5387130" cy="35886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34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Default Behavior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413952" y="1027360"/>
            <a:ext cx="2156460" cy="914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Request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89512" y="1027360"/>
            <a:ext cx="2209800" cy="914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Match a Route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18412" y="1027360"/>
            <a:ext cx="2232660" cy="914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API Controller Responds</a:t>
            </a:r>
          </a:p>
        </p:txBody>
      </p:sp>
      <p:sp>
        <p:nvSpPr>
          <p:cNvPr id="9" name="Text Placeholder 5"/>
          <p:cNvSpPr txBox="1">
            <a:spLocks noGrp="1"/>
          </p:cNvSpPr>
          <p:nvPr>
            <p:ph idx="1"/>
          </p:nvPr>
        </p:nvSpPr>
        <p:spPr>
          <a:xfrm>
            <a:off x="3008312" y="2151437"/>
            <a:ext cx="6172200" cy="395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http://localhost:1337/api/posts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2810192" y="4213522"/>
            <a:ext cx="6568440" cy="2339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class PostsController : ApiController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public string Get()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return "Some data";</a:t>
            </a:r>
            <a:b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ight Arrow 12"/>
          <p:cNvSpPr/>
          <p:nvPr/>
        </p:nvSpPr>
        <p:spPr>
          <a:xfrm rot="19149436">
            <a:off x="3160789" y="2693689"/>
            <a:ext cx="722759" cy="1994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8812205">
            <a:off x="6344671" y="2718275"/>
            <a:ext cx="738477" cy="1994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2099116">
            <a:off x="3619893" y="4377317"/>
            <a:ext cx="1861650" cy="1994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717763" y="3000940"/>
            <a:ext cx="1828800" cy="103230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GET Request</a:t>
            </a:r>
          </a:p>
        </p:txBody>
      </p:sp>
      <p:sp>
        <p:nvSpPr>
          <p:cNvPr id="17" name="Oval 16"/>
          <p:cNvSpPr/>
          <p:nvPr/>
        </p:nvSpPr>
        <p:spPr>
          <a:xfrm>
            <a:off x="2147252" y="817684"/>
            <a:ext cx="5334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Oval 17"/>
          <p:cNvSpPr/>
          <p:nvPr/>
        </p:nvSpPr>
        <p:spPr>
          <a:xfrm>
            <a:off x="4837112" y="817684"/>
            <a:ext cx="5334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Oval 18"/>
          <p:cNvSpPr/>
          <p:nvPr/>
        </p:nvSpPr>
        <p:spPr>
          <a:xfrm>
            <a:off x="7351712" y="812700"/>
            <a:ext cx="5334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Right Arrow 19"/>
          <p:cNvSpPr/>
          <p:nvPr/>
        </p:nvSpPr>
        <p:spPr>
          <a:xfrm rot="7721556">
            <a:off x="5152168" y="3917269"/>
            <a:ext cx="703393" cy="1994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637212" y="3000940"/>
            <a:ext cx="1828800" cy="103230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69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3" grpId="0" animBg="1"/>
      <p:bldP spid="14" grpId="0" animBg="1"/>
      <p:bldP spid="15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controller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class handles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requests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Web API controllers derive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ApiController</a:t>
            </a:r>
          </a:p>
          <a:p>
            <a:pPr lvl="1">
              <a:spcAft>
                <a:spcPts val="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API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by default maps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requests to specific methods called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 Controllers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331462"/>
              </p:ext>
            </p:extLst>
          </p:nvPr>
        </p:nvGraphicFramePr>
        <p:xfrm>
          <a:off x="402604" y="3332036"/>
          <a:ext cx="113538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/>
                <a:gridCol w="2087308"/>
                <a:gridCol w="3018092"/>
                <a:gridCol w="3276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 URI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 a list of all </a:t>
                      </a:r>
                      <a:r>
                        <a:rPr lang="en-US" dirty="0" smtClean="0"/>
                        <a:t>posts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kern="120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Get()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 a </a:t>
                      </a:r>
                      <a:r>
                        <a:rPr lang="en-US" dirty="0" smtClean="0"/>
                        <a:t>post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by </a:t>
                      </a:r>
                      <a:r>
                        <a:rPr lang="en-US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/api/posts/</a:t>
                      </a:r>
                      <a:r>
                        <a:rPr lang="en-US" sz="2000" b="1" i="1" noProof="1" smtClean="0"/>
                        <a:t>id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kern="120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Get(int id)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Create a new </a:t>
                      </a:r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kern="120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Post(PostModel value)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Update a </a:t>
                      </a:r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/api/posts/</a:t>
                      </a:r>
                      <a:r>
                        <a:rPr lang="en-US" sz="2000" b="1" i="1" noProof="1" smtClean="0"/>
                        <a:t>id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kern="120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Put(int id, PostModel value)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 a </a:t>
                      </a:r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/api/posts/</a:t>
                      </a:r>
                      <a:r>
                        <a:rPr lang="en-US" sz="2000" b="1" i="1" noProof="1" smtClean="0"/>
                        <a:t>id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Delete(int id)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 a </a:t>
                      </a:r>
                      <a:r>
                        <a:rPr lang="en-US" dirty="0" smtClean="0"/>
                        <a:t>post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by </a:t>
                      </a:r>
                      <a:r>
                        <a:rPr lang="en-US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noProof="1" smtClean="0"/>
                        <a:t>/api/posts?category=</a:t>
                      </a:r>
                      <a:r>
                        <a:rPr lang="en-US" sz="2000" b="1" i="1" noProof="1" smtClean="0"/>
                        <a:t>news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kern="1200" noProof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Get(string category)</a:t>
                      </a:r>
                      <a:endParaRPr lang="en-US" sz="2000" b="1" noProof="1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867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Routing</a:t>
            </a:r>
            <a:r>
              <a:rPr lang="en-US" dirty="0"/>
              <a:t> </a:t>
            </a:r>
            <a:r>
              <a:rPr lang="en-US" dirty="0" smtClean="0"/>
              <a:t>== matching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URI </a:t>
            </a:r>
            <a:r>
              <a:rPr lang="en-US" dirty="0" smtClean="0"/>
              <a:t>to a controller + action</a:t>
            </a:r>
            <a:endParaRPr lang="en-US" dirty="0"/>
          </a:p>
          <a:p>
            <a:r>
              <a:rPr lang="en-US" dirty="0" smtClean="0"/>
              <a:t>Web API </a:t>
            </a:r>
            <a:r>
              <a:rPr lang="en-US" dirty="0"/>
              <a:t>support the full set of routing capabilities </a:t>
            </a:r>
            <a:r>
              <a:rPr lang="en-US" dirty="0" smtClean="0"/>
              <a:t>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 (MVC)</a:t>
            </a:r>
          </a:p>
          <a:p>
            <a:pPr lvl="1"/>
            <a:r>
              <a:rPr lang="en-US" dirty="0" smtClean="0"/>
              <a:t>Route parameters</a:t>
            </a:r>
          </a:p>
          <a:p>
            <a:pPr lvl="1"/>
            <a:r>
              <a:rPr lang="en-US" dirty="0" smtClean="0"/>
              <a:t>Constraints (using regular expressions)</a:t>
            </a:r>
          </a:p>
          <a:p>
            <a:pPr lvl="1"/>
            <a:r>
              <a:rPr lang="en-US" dirty="0" smtClean="0"/>
              <a:t>Extensible with own conventions</a:t>
            </a:r>
          </a:p>
          <a:p>
            <a:pPr lvl="1"/>
            <a:r>
              <a:rPr lang="en-US" dirty="0" smtClean="0">
                <a:hlinkClick r:id="rId3"/>
              </a:rPr>
              <a:t>Attribute routing</a:t>
            </a:r>
            <a:r>
              <a:rPr lang="en-US" dirty="0"/>
              <a:t> </a:t>
            </a:r>
            <a:r>
              <a:rPr lang="en-US" dirty="0" smtClean="0"/>
              <a:t>is available in version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54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Web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API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also provides smart conventions by </a:t>
            </a:r>
            <a:r>
              <a:rPr lang="en-US" dirty="0" smtClean="0"/>
              <a:t>default</a:t>
            </a:r>
          </a:p>
          <a:p>
            <a:pPr lvl="1"/>
            <a:r>
              <a:rPr lang="en-US" dirty="0" smtClean="0"/>
              <a:t>We can create </a:t>
            </a:r>
            <a:r>
              <a:rPr lang="en-US" dirty="0"/>
              <a:t>classes that implement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Web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APIs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without having to explicitly write code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Verb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mapped to an action name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Route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80602" y="4805572"/>
            <a:ext cx="7627620" cy="10618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routes.MapHtpRoute(name: "DefaultApi",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routeTemplate: "api/{controller}/{id}",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defaults: new { id = RoutesParameter.Optional });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008312" y="4082788"/>
            <a:ext cx="61722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http://localhost:1337/api/posts</a:t>
            </a:r>
          </a:p>
        </p:txBody>
      </p:sp>
      <p:sp>
        <p:nvSpPr>
          <p:cNvPr id="7" name="Cloud 6"/>
          <p:cNvSpPr/>
          <p:nvPr/>
        </p:nvSpPr>
        <p:spPr>
          <a:xfrm>
            <a:off x="6559232" y="4059049"/>
            <a:ext cx="990600" cy="592880"/>
          </a:xfrm>
          <a:prstGeom prst="cloud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5561012" y="5023530"/>
            <a:ext cx="2057400" cy="691470"/>
          </a:xfrm>
          <a:prstGeom prst="cloud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3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By default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API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will bind incoming data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POCO (CLR)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Will look in body, header and query string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Validation attributes can also be used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Binding &amp;</a:t>
            </a:r>
            <a:r>
              <a:rPr lang="en-GB" dirty="0"/>
              <a:t> </a:t>
            </a:r>
            <a:r>
              <a:rPr lang="en-GB" dirty="0" smtClean="0"/>
              <a:t>Validation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12" y="2984634"/>
            <a:ext cx="2142000" cy="149833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494212" y="2984634"/>
            <a:ext cx="3429000" cy="149833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POST /Review/Create</a:t>
            </a:r>
          </a:p>
          <a:p>
            <a:pPr algn="ctr"/>
            <a:r>
              <a:rPr 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Rating=7&amp;Body=Great!</a:t>
            </a:r>
          </a:p>
        </p:txBody>
      </p:sp>
      <p:pic>
        <p:nvPicPr>
          <p:cNvPr id="7" name="Picture 2" descr="http://www.cs.cmu.edu/~chaki/magic/magic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161" y="2743199"/>
            <a:ext cx="195827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137474" y="3733799"/>
            <a:ext cx="2867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DefaultModelBinder 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7731029">
            <a:off x="7797383" y="4487555"/>
            <a:ext cx="692059" cy="537058"/>
          </a:xfrm>
          <a:prstGeom prst="rightArrow">
            <a:avLst>
              <a:gd name="adj1" fmla="val 50000"/>
              <a:gd name="adj2" fmla="val 5155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719" y="5054256"/>
            <a:ext cx="5638800" cy="13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7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 smtClean="0"/>
              <a:t>Distributed Apps and SOA</a:t>
            </a:r>
            <a:endParaRPr lang="en-US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RESTful Web Services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What is REST?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How to make RESTful web services?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ASP.NET Web API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What is Web API?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Features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Routing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Controllers and actions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How to consume web services?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Development tools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828800"/>
            <a:ext cx="2209799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cclc.vic.gov.au/images/books%20cartoon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10379">
            <a:off x="8980783" y="4560811"/>
            <a:ext cx="2533952" cy="1889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Demo: Create API Controller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300" y="1266698"/>
            <a:ext cx="5376296" cy="35339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9927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default when everything is OK, we return HTTP status code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</a:p>
          <a:p>
            <a:r>
              <a:rPr lang="en-US" dirty="0" smtClean="0"/>
              <a:t>Sometimes we need to return error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Different HTTP Code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421764" y="3028090"/>
            <a:ext cx="9342120" cy="36009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HttpResponseMessage Get(int id)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if (dataExists)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return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Request.CreateResponse(</a:t>
            </a:r>
            <a:r>
              <a:rPr lang="en-US" sz="20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HttpStatusCode.OK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, data);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}</a:t>
            </a:r>
            <a:b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else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return Request.CreateErrorResponse(</a:t>
            </a:r>
            <a:b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HttpStatusCode.NotFound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, "Item not found!");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}</a:t>
            </a:r>
            <a:b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870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OData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http://odata.org</a:t>
            </a:r>
            <a:r>
              <a:rPr lang="en-US" dirty="0" smtClean="0"/>
              <a:t>) is a open specification written 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Microsoft</a:t>
            </a:r>
          </a:p>
          <a:p>
            <a:pPr lvl="1"/>
            <a:r>
              <a:rPr lang="en-US" dirty="0" smtClean="0"/>
              <a:t>Provide a standard query syntax on resources</a:t>
            </a:r>
          </a:p>
          <a:p>
            <a:r>
              <a:rPr lang="en-US" dirty="0" smtClean="0"/>
              <a:t>Implemented 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WCF Data Services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 Web API </a:t>
            </a:r>
            <a:r>
              <a:rPr lang="en-US" dirty="0" smtClean="0"/>
              <a:t>includes automatic support for this syntax</a:t>
            </a:r>
          </a:p>
          <a:p>
            <a:pPr lvl="1"/>
            <a:r>
              <a:rPr lang="en-US" dirty="0" smtClean="0"/>
              <a:t>Return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IQueryable&lt;T&gt;</a:t>
            </a:r>
            <a:r>
              <a:rPr lang="en-US" dirty="0" smtClean="0"/>
              <a:t> instead of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IEnumerable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&lt;T&gt;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OData Query Syntax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8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enable </a:t>
            </a:r>
            <a:r>
              <a:rPr lang="en-US" dirty="0" smtClean="0">
                <a:hlinkClick r:id="rId2"/>
              </a:rPr>
              <a:t>OData queries </a:t>
            </a:r>
            <a:r>
              <a:rPr lang="en-US" dirty="0" smtClean="0"/>
              <a:t>uncomment the line:</a:t>
            </a:r>
          </a:p>
          <a:p>
            <a:pPr lvl="1"/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config.EnableQuerySupport();</a:t>
            </a:r>
            <a:r>
              <a:rPr lang="en-US" dirty="0" smtClean="0"/>
              <a:t>"</a:t>
            </a:r>
          </a:p>
          <a:p>
            <a:r>
              <a:rPr lang="en-US" dirty="0" smtClean="0"/>
              <a:t>Then we can make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OData</a:t>
            </a:r>
            <a:r>
              <a:rPr lang="en-US" dirty="0" smtClean="0"/>
              <a:t> queries like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3"/>
              </a:rPr>
              <a:t>http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3"/>
              </a:rPr>
              <a:t>localhost/Posts?$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3"/>
              </a:rPr>
              <a:t>top=2&amp;$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3"/>
              </a:rPr>
              <a:t>skip=2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OData Query Syntax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825995"/>
              </p:ext>
            </p:extLst>
          </p:nvPr>
        </p:nvGraphicFramePr>
        <p:xfrm>
          <a:off x="1522412" y="3810000"/>
          <a:ext cx="8937600" cy="284004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167678"/>
                <a:gridCol w="6769922"/>
              </a:tblGrid>
              <a:tr h="41596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Option</a:t>
                      </a:r>
                      <a:endParaRPr lang="en-US" sz="1600" b="0" dirty="0">
                        <a:solidFill>
                          <a:srgbClr val="242525"/>
                        </a:solidFill>
                        <a:effectLst/>
                      </a:endParaRPr>
                    </a:p>
                  </a:txBody>
                  <a:tcPr marL="146307" marR="146307" marT="86063" marB="8606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Description</a:t>
                      </a:r>
                      <a:endParaRPr lang="en-US" sz="1600" b="0" dirty="0">
                        <a:solidFill>
                          <a:srgbClr val="242525"/>
                        </a:solidFill>
                        <a:effectLst/>
                      </a:endParaRPr>
                    </a:p>
                  </a:txBody>
                  <a:tcPr marL="146307" marR="146307" marT="86063" marB="86063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$filter</a:t>
                      </a: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Filters the results, based on a Boolean condition.</a:t>
                      </a:r>
                    </a:p>
                  </a:txBody>
                  <a:tcPr marL="146307" marR="146307" marT="120488" marB="120488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$inlinecount</a:t>
                      </a: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Tells the server to include the total count of matching entities in the response. </a:t>
                      </a:r>
                    </a:p>
                  </a:txBody>
                  <a:tcPr marL="146307" marR="146307" marT="120488" marB="120488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>
                          <a:effectLst/>
                        </a:rPr>
                        <a:t>$orderby</a:t>
                      </a: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Sorts the results.</a:t>
                      </a:r>
                    </a:p>
                  </a:txBody>
                  <a:tcPr marL="146307" marR="146307" marT="120488" marB="120488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$skip</a:t>
                      </a: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Skips the first n results.</a:t>
                      </a:r>
                    </a:p>
                  </a:txBody>
                  <a:tcPr marL="146307" marR="146307" marT="120488" marB="120488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$top</a:t>
                      </a: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dirty="0">
                          <a:effectLst/>
                        </a:rPr>
                        <a:t>Returns only the first n the results.</a:t>
                      </a:r>
                    </a:p>
                  </a:txBody>
                  <a:tcPr marL="146307" marR="146307" marT="120488" marB="120488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03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6212" y="5504000"/>
            <a:ext cx="8938472" cy="820600"/>
          </a:xfrm>
        </p:spPr>
        <p:txBody>
          <a:bodyPr/>
          <a:lstStyle/>
          <a:p>
            <a:r>
              <a:rPr lang="en-US" dirty="0"/>
              <a:t>Web API </a:t>
            </a:r>
            <a:r>
              <a:rPr lang="en-US" dirty="0" smtClean="0"/>
              <a:t>Clients</a:t>
            </a:r>
            <a:endParaRPr lang="en-US" dirty="0"/>
          </a:p>
        </p:txBody>
      </p:sp>
      <p:pic>
        <p:nvPicPr>
          <p:cNvPr id="4098" name="Picture 2" descr="http://farm4.static.flickr.com/3342/3266533036_792551d485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98" y="1066800"/>
            <a:ext cx="4457700" cy="39933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32261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HttpClient </a:t>
            </a:r>
            <a:r>
              <a:rPr lang="en-US" dirty="0"/>
              <a:t>is a modern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/>
              <a:t>client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NET</a:t>
            </a:r>
          </a:p>
          <a:p>
            <a:pPr lvl="1"/>
            <a:r>
              <a:rPr lang="en-US" dirty="0" smtClean="0"/>
              <a:t>Flexible </a:t>
            </a:r>
            <a:r>
              <a:rPr lang="en-US" dirty="0"/>
              <a:t>and extensible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API </a:t>
            </a:r>
            <a:r>
              <a:rPr lang="en-US" dirty="0"/>
              <a:t>for </a:t>
            </a:r>
            <a:r>
              <a:rPr lang="en-US" dirty="0" smtClean="0"/>
              <a:t>accessing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</a:p>
          <a:p>
            <a:r>
              <a:rPr lang="en-US" dirty="0" smtClean="0"/>
              <a:t>Has the same programming model as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 Web API </a:t>
            </a:r>
            <a:r>
              <a:rPr lang="en-US" dirty="0" smtClean="0"/>
              <a:t>server side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HttpRequestMessage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HttpResponseMessage</a:t>
            </a:r>
          </a:p>
          <a:p>
            <a:r>
              <a:rPr lang="en-US" dirty="0" smtClean="0"/>
              <a:t>Uses Task pattern from .NET 4.0</a:t>
            </a:r>
          </a:p>
          <a:p>
            <a:pPr lvl="1"/>
            <a:r>
              <a:rPr lang="en-US" dirty="0" smtClean="0"/>
              <a:t>Can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async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await </a:t>
            </a:r>
            <a:r>
              <a:rPr lang="en-US" dirty="0" smtClean="0"/>
              <a:t>keywords in .NET 4.5</a:t>
            </a:r>
          </a:p>
          <a:p>
            <a:r>
              <a:rPr lang="en-US" dirty="0" smtClean="0"/>
              <a:t>Installs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 MVC 4</a:t>
            </a:r>
          </a:p>
          <a:p>
            <a:pPr lvl="1"/>
            <a:r>
              <a:rPr lang="en-US" dirty="0" smtClean="0"/>
              <a:t>Can be retrieved via NuGet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HttpClient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72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 smtClean="0"/>
              <a:t>Consuming Web API from C#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00036" y="1151118"/>
            <a:ext cx="11585576" cy="50629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client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= new HttpClient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 BaseAddress 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Uri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("http://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localhost:28670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/") };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client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.DefaultRequestHeaders.Accept.Add(new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MediaTypeWithQualityHeaderValue("application/json"));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noProof="1" smtClean="0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HttpResponseMessage 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response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await </a:t>
            </a:r>
            <a:r>
              <a:rPr lang="en-US" sz="20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client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.GetAsync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("api/posts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");</a:t>
            </a: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if (response.IsSuccessStatusCode)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var products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await response.Content.ReadAsAsync&lt;IEnumerable&lt;Post&gt;&gt;();</a:t>
            </a: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foreach (var p in products)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Console.WriteLine("{0,4} {1,-20} {2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}", p.Id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, p.Title, p.CreatedOn);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else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Console.WriteLine("{0} ({1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})", response.StatusCode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, response.ReasonPhrase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70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APIs can be consumed using JavaScript via HTTP AJAX request</a:t>
            </a:r>
          </a:p>
          <a:p>
            <a:pPr lvl="1"/>
            <a:r>
              <a:rPr lang="en-US" dirty="0" smtClean="0"/>
              <a:t>Example with </a:t>
            </a:r>
            <a:r>
              <a:rPr lang="en-US" noProof="1" smtClean="0"/>
              <a:t>jQuery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Consuming Web API from JavaScript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519236" y="3022254"/>
            <a:ext cx="9147176" cy="36009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&lt;ol id="posts"&gt;&lt;/ol&gt;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$.ajax({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url: '/api/posts',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success: function (posts) 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var list = $('#posts');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for (var i = 0; i &lt; posts.length; i++)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   list.append('&lt;li&gt;' + posts[i]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title + '&lt;/li&gt;');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}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}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});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010475" y="5633486"/>
            <a:ext cx="1730188" cy="891516"/>
          </a:xfrm>
          <a:prstGeom prst="wedgeRoundRectCallout">
            <a:avLst>
              <a:gd name="adj1" fmla="val -47857"/>
              <a:gd name="adj2" fmla="val -6885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Should be encoded</a:t>
            </a:r>
          </a:p>
        </p:txBody>
      </p:sp>
    </p:spTree>
    <p:extLst>
      <p:ext uri="{BB962C8B-B14F-4D97-AF65-F5344CB8AC3E}">
        <p14:creationId xmlns:p14="http://schemas.microsoft.com/office/powerpoint/2010/main" val="388962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4679903"/>
            <a:ext cx="7924800" cy="1568497"/>
          </a:xfrm>
        </p:spPr>
        <p:txBody>
          <a:bodyPr/>
          <a:lstStyle/>
          <a:p>
            <a:r>
              <a:rPr lang="en-US" dirty="0" smtClean="0"/>
              <a:t>Demo: Consume Web API from Console Application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264" y="838200"/>
            <a:ext cx="5376296" cy="35339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138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 </a:t>
            </a:r>
            <a:r>
              <a:rPr lang="en-US" dirty="0" smtClean="0"/>
              <a:t>– REST </a:t>
            </a:r>
            <a:r>
              <a:rPr lang="en-US" dirty="0"/>
              <a:t>Client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151121"/>
            <a:ext cx="8382002" cy="53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www.nitdgp.ac.in/madclab/images/demo/distributed-co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8772">
            <a:off x="1811246" y="1620844"/>
            <a:ext cx="3596060" cy="2108701"/>
          </a:xfrm>
          <a:prstGeom prst="roundRect">
            <a:avLst>
              <a:gd name="adj" fmla="val 6469"/>
            </a:avLst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static.howstuffworks.com/gif/web-30-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80355">
            <a:off x="6329000" y="1759654"/>
            <a:ext cx="3970982" cy="2057400"/>
          </a:xfrm>
          <a:prstGeom prst="roundRect">
            <a:avLst>
              <a:gd name="adj" fmla="val 526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sp>
        <p:nvSpPr>
          <p:cNvPr id="133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2812" y="4423704"/>
            <a:ext cx="10363200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Distributed </a:t>
            </a:r>
            <a:r>
              <a:rPr lang="en-US" smtClean="0"/>
              <a:t>Apps,</a:t>
            </a:r>
            <a:br>
              <a:rPr lang="en-US" smtClean="0"/>
            </a:br>
            <a:r>
              <a:rPr lang="en-US" smtClean="0"/>
              <a:t>Web Services </a:t>
            </a:r>
            <a:r>
              <a:rPr lang="en-US" dirty="0" smtClean="0"/>
              <a:t>and SOA</a:t>
            </a:r>
            <a:endParaRPr lang="bg-BG" dirty="0"/>
          </a:p>
        </p:txBody>
      </p:sp>
      <p:pic>
        <p:nvPicPr>
          <p:cNvPr id="6" name="Picture 2" descr="http://www.kgionline.com/distributed-compu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954">
            <a:off x="4529910" y="817333"/>
            <a:ext cx="2855126" cy="1918444"/>
          </a:xfrm>
          <a:prstGeom prst="roundRect">
            <a:avLst>
              <a:gd name="adj" fmla="val 597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workbooks.com/sites/default/files/image/Blog%20Images/act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2" y="1838945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8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09740" y="2895600"/>
            <a:ext cx="3223472" cy="820600"/>
          </a:xfrm>
        </p:spPr>
        <p:txBody>
          <a:bodyPr/>
          <a:lstStyle/>
          <a:p>
            <a:r>
              <a:rPr lang="en-US" dirty="0" smtClean="0"/>
              <a:t>Postman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509740" y="3731344"/>
            <a:ext cx="3223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295400"/>
            <a:ext cx="7620002" cy="451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0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Services and Cloud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https://softuni.bg/courses/web-services-and-cloud/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8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Web Services and Cloud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1560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Most modern </a:t>
            </a:r>
            <a:r>
              <a:rPr lang="en-US" dirty="0"/>
              <a:t>applications </a:t>
            </a:r>
            <a:r>
              <a:rPr lang="en-US" dirty="0" smtClean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distributed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Several components interact </a:t>
            </a:r>
            <a:r>
              <a:rPr lang="en-US" dirty="0"/>
              <a:t>with each other</a:t>
            </a:r>
            <a:endParaRPr lang="bg-BG" dirty="0"/>
          </a:p>
          <a:p>
            <a:r>
              <a:rPr lang="en-US" dirty="0"/>
              <a:t>Distributed application models</a:t>
            </a:r>
            <a:endParaRPr lang="bg-BG" dirty="0"/>
          </a:p>
          <a:p>
            <a:pPr lvl="1"/>
            <a:r>
              <a:rPr lang="en-US" dirty="0"/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Distributed Objects</a:t>
            </a:r>
            <a:r>
              <a:rPr lang="en-US" dirty="0"/>
              <a:t>" model – client an server objects</a:t>
            </a:r>
          </a:p>
          <a:p>
            <a:pPr lvl="1"/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Client-Server</a:t>
            </a:r>
            <a:r>
              <a:rPr lang="en-US" dirty="0" smtClean="0"/>
              <a:t>" model – persistent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socket</a:t>
            </a:r>
            <a:r>
              <a:rPr lang="en-US" dirty="0" smtClean="0"/>
              <a:t> /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WebSocket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connection</a:t>
            </a:r>
            <a:endParaRPr lang="bg-BG" dirty="0"/>
          </a:p>
          <a:p>
            <a:pPr lvl="1"/>
            <a:r>
              <a:rPr lang="bg-BG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Services</a:t>
            </a:r>
            <a:r>
              <a:rPr lang="bg-BG" dirty="0" smtClean="0"/>
              <a:t>"</a:t>
            </a:r>
            <a:r>
              <a:rPr lang="en-US" dirty="0" smtClean="0"/>
              <a:t> model</a:t>
            </a:r>
          </a:p>
          <a:p>
            <a:pPr lvl="2"/>
            <a:r>
              <a:rPr lang="en-US" dirty="0" smtClean="0"/>
              <a:t>RESTful (HTTP, REST, JSON)</a:t>
            </a:r>
            <a:endParaRPr lang="bg-BG" dirty="0" smtClean="0"/>
          </a:p>
          <a:p>
            <a:pPr lvl="2"/>
            <a:r>
              <a:rPr lang="en-US" dirty="0" smtClean="0"/>
              <a:t>Heavy services (SOAP, WSDL, XML)</a:t>
            </a:r>
            <a:endParaRPr lang="en-US" dirty="0"/>
          </a:p>
        </p:txBody>
      </p:sp>
      <p:sp>
        <p:nvSpPr>
          <p:cNvPr id="115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Applications</a:t>
            </a:r>
            <a:endParaRPr lang="bg-BG" dirty="0"/>
          </a:p>
        </p:txBody>
      </p:sp>
      <p:pic>
        <p:nvPicPr>
          <p:cNvPr id="6" name="Picture 2" descr="http://www.kgionline.com/distributed-compu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743" y="1344304"/>
            <a:ext cx="2392988" cy="1447800"/>
          </a:xfrm>
          <a:prstGeom prst="roundRect">
            <a:avLst>
              <a:gd name="adj" fmla="val 5973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12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637" y="1600822"/>
            <a:ext cx="6556376" cy="467076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"Distributed Objects"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07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"Client-Server" model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481" y="2477041"/>
            <a:ext cx="2711302" cy="205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13095" y="1887365"/>
            <a:ext cx="12192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Server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859" y="1061361"/>
            <a:ext cx="1505441" cy="15054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2" y="3030570"/>
            <a:ext cx="1702093" cy="147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07" y="4869978"/>
            <a:ext cx="1842233" cy="1513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45" y="877396"/>
            <a:ext cx="2484247" cy="15433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887" y="2656562"/>
            <a:ext cx="1966721" cy="2163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002" y="4640820"/>
            <a:ext cx="2003885" cy="20038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099859" y="3680489"/>
            <a:ext cx="2510128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338893" y="2290697"/>
            <a:ext cx="1271094" cy="9470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731538" y="4268067"/>
            <a:ext cx="1246075" cy="886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775893" y="1940833"/>
            <a:ext cx="1295479" cy="12345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789951" y="3590211"/>
            <a:ext cx="2747255" cy="2959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196305" y="4268067"/>
            <a:ext cx="1267586" cy="886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32528" y="5409501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3252245" y="1074131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9233528" y="5671111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7619208" y="365984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10306868" y="2305192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674999" y="2507350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 rot="19393499">
            <a:off x="3516965" y="4731029"/>
            <a:ext cx="1996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</a:t>
            </a:r>
            <a:r>
              <a:rPr lang="en-US" sz="1600" dirty="0" smtClean="0"/>
              <a:t>etwork connection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 rot="315346">
            <a:off x="7248572" y="3338365"/>
            <a:ext cx="1996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</a:t>
            </a:r>
            <a:r>
              <a:rPr lang="en-US" sz="1600" dirty="0" smtClean="0"/>
              <a:t>etwork connection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2497349" y="3375477"/>
            <a:ext cx="1996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</a:t>
            </a:r>
            <a:r>
              <a:rPr lang="en-US" sz="1600" dirty="0" smtClean="0"/>
              <a:t>etwork connection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918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094414"/>
            <a:ext cx="8537576" cy="5306386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"RESTful Web Services"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94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0915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service</a:t>
            </a:r>
            <a:r>
              <a:rPr lang="en-US" dirty="0" smtClean="0"/>
              <a:t>" is: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service that communicates over standard Web protocols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Classical (heavyweight) services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SOAP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WSDL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XML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WS-*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Lightweight (RESTful) services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JSON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A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client</a:t>
            </a:r>
            <a:r>
              <a:rPr lang="en-US" dirty="0" smtClean="0"/>
              <a:t>" (consumer) uses the services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Requests</a:t>
            </a:r>
            <a:r>
              <a:rPr lang="en-US" dirty="0" smtClean="0"/>
              <a:t> something to be performed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Gets the desired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result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Or gets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Request-response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model: client requests, server responses</a:t>
            </a:r>
            <a:endParaRPr lang="bg-BG" dirty="0"/>
          </a:p>
        </p:txBody>
      </p:sp>
      <p:sp>
        <p:nvSpPr>
          <p:cNvPr id="10915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Services and Clients</a:t>
            </a:r>
            <a:endParaRPr lang="bg-BG" dirty="0"/>
          </a:p>
        </p:txBody>
      </p:sp>
      <p:pic>
        <p:nvPicPr>
          <p:cNvPr id="4098" name="Picture 2" descr="http://2.bp.blogspot.com/-zz3ZyFSvMEU/VIOoWp9DWiI/AAAAAAAADb8/LCHok1cNF1w/s1600/Servi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733800"/>
            <a:ext cx="3338400" cy="2058681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83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1887</Words>
  <Application>Microsoft Office PowerPoint</Application>
  <PresentationFormat>Custom</PresentationFormat>
  <Paragraphs>393</Paragraphs>
  <Slides>43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 16x9</vt:lpstr>
      <vt:lpstr>RESTful Services with ASP.NET Web API</vt:lpstr>
      <vt:lpstr>Who am I?</vt:lpstr>
      <vt:lpstr>Table of Contents</vt:lpstr>
      <vt:lpstr>Distributed Apps, Web Services and SOA</vt:lpstr>
      <vt:lpstr>Distributed Applications</vt:lpstr>
      <vt:lpstr>"Distributed Objects" model</vt:lpstr>
      <vt:lpstr>"Client-Server" model</vt:lpstr>
      <vt:lpstr>"RESTful Web Services" model</vt:lpstr>
      <vt:lpstr>Web Services and Clients</vt:lpstr>
      <vt:lpstr>What is Service-Oriented Architecture (SOA)?</vt:lpstr>
      <vt:lpstr>SOA Services</vt:lpstr>
      <vt:lpstr>RESTful Web Services</vt:lpstr>
      <vt:lpstr>What is REST?</vt:lpstr>
      <vt:lpstr>CRUD Operations in REST APIs</vt:lpstr>
      <vt:lpstr>RESTful Web Services and HTTP Methods</vt:lpstr>
      <vt:lpstr>RESTful Web Services and HTTP Methods (2)</vt:lpstr>
      <vt:lpstr>RESTful API – Example</vt:lpstr>
      <vt:lpstr>What is ASP.NET Web API?</vt:lpstr>
      <vt:lpstr>ASP.NET Web API</vt:lpstr>
      <vt:lpstr>ASP.NET Web API</vt:lpstr>
      <vt:lpstr>Web API Features</vt:lpstr>
      <vt:lpstr>ASP.NET Web API 2</vt:lpstr>
      <vt:lpstr>Creating ASP.NET Web API Project</vt:lpstr>
      <vt:lpstr>Web API Controllers</vt:lpstr>
      <vt:lpstr>Web API Default Behavior</vt:lpstr>
      <vt:lpstr>Web API Controllers</vt:lpstr>
      <vt:lpstr>Routing</vt:lpstr>
      <vt:lpstr>Default Route</vt:lpstr>
      <vt:lpstr>Model Binding &amp; Validation</vt:lpstr>
      <vt:lpstr>Demo: Create API Controller</vt:lpstr>
      <vt:lpstr>Return Different HTTP Code</vt:lpstr>
      <vt:lpstr>OData Query Syntax</vt:lpstr>
      <vt:lpstr>OData Query Syntax</vt:lpstr>
      <vt:lpstr>Web API Clients</vt:lpstr>
      <vt:lpstr>HttpClient Model</vt:lpstr>
      <vt:lpstr>Consuming Web API from C#</vt:lpstr>
      <vt:lpstr>Consuming Web API from JavaScript</vt:lpstr>
      <vt:lpstr>Demo: Consume Web API from Console Application</vt:lpstr>
      <vt:lpstr>Postman – REST Client</vt:lpstr>
      <vt:lpstr>Postman</vt:lpstr>
      <vt:lpstr>Web Services and Cloud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Web API</dc:title>
  <dc:subject>Software Development Course</dc:subject>
  <dc:creator/>
  <cp:keywords>ASP.NET, WebAPI,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2015-05-28T07:41:10Z</dcterms:modified>
  <cp:category>ASP.NET, WebAPI,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